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9" r:id="rId2"/>
    <p:sldId id="260" r:id="rId3"/>
    <p:sldId id="261" r:id="rId4"/>
    <p:sldId id="279" r:id="rId5"/>
    <p:sldId id="281" r:id="rId6"/>
    <p:sldId id="286" r:id="rId7"/>
    <p:sldId id="287" r:id="rId8"/>
    <p:sldId id="280" r:id="rId9"/>
    <p:sldId id="282" r:id="rId10"/>
    <p:sldId id="288" r:id="rId11"/>
    <p:sldId id="283" r:id="rId12"/>
    <p:sldId id="284" r:id="rId13"/>
    <p:sldId id="285" r:id="rId14"/>
    <p:sldId id="289" r:id="rId15"/>
    <p:sldId id="290" r:id="rId16"/>
    <p:sldId id="291" r:id="rId17"/>
    <p:sldId id="292" r:id="rId18"/>
    <p:sldId id="293" r:id="rId19"/>
    <p:sldId id="301" r:id="rId20"/>
    <p:sldId id="294" r:id="rId21"/>
    <p:sldId id="295" r:id="rId22"/>
    <p:sldId id="296" r:id="rId23"/>
    <p:sldId id="298" r:id="rId24"/>
    <p:sldId id="299" r:id="rId25"/>
    <p:sldId id="300" r:id="rId26"/>
    <p:sldId id="297" r:id="rId27"/>
  </p:sldIdLst>
  <p:sldSz cx="11522075" cy="6480175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2F"/>
    <a:srgbClr val="E20079"/>
    <a:srgbClr val="009CDA"/>
    <a:srgbClr val="EE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2" d="100"/>
          <a:sy n="92" d="100"/>
        </p:scale>
        <p:origin x="690" y="90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7042-25E1-46AF-8510-3DDAF92EAB7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12E1C-0F6B-4641-A438-7B177ABBB21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77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07667" y="4600906"/>
            <a:ext cx="8065453" cy="863320"/>
          </a:xfrm>
          <a:solidFill>
            <a:srgbClr val="009CDA"/>
          </a:solidFill>
        </p:spPr>
        <p:txBody>
          <a:bodyPr lIns="180000" anchor="ctr" anchorCtr="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een ondertitel te maken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2281-3F85-4BA5-BDB4-C0FFCD786F3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D8-4532-4A97-B7AE-3185E3C4BA7B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hoek 6"/>
          <p:cNvSpPr/>
          <p:nvPr userDrawn="1"/>
        </p:nvSpPr>
        <p:spPr>
          <a:xfrm>
            <a:off x="407668" y="5553478"/>
            <a:ext cx="8075422" cy="680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-3040266" y="0"/>
            <a:ext cx="2903523" cy="25391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l-NL" sz="900" b="1" dirty="0"/>
              <a:t>Instructie</a:t>
            </a:r>
            <a:r>
              <a:rPr lang="nl-NL" sz="900" b="1" baseline="0" dirty="0"/>
              <a:t>                                 </a:t>
            </a:r>
            <a:r>
              <a:rPr lang="nl-NL" sz="900" b="1" dirty="0"/>
              <a:t>Opmaak PowerPoint: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900" dirty="0"/>
              <a:t>Rode balk</a:t>
            </a:r>
            <a:r>
              <a:rPr lang="nl-NL" sz="900" baseline="0" dirty="0"/>
              <a:t> </a:t>
            </a:r>
            <a:r>
              <a:rPr lang="nl-NL" sz="900" dirty="0"/>
              <a:t>bevat  korte koptekst.  De balkjes moeten verspringen zoals in het voorbeeld. De afstand tussen de balkjes en de hoogte van de balkjes</a:t>
            </a:r>
            <a:r>
              <a:rPr lang="nl-NL" sz="900" baseline="0" dirty="0"/>
              <a:t> </a:t>
            </a:r>
            <a:r>
              <a:rPr lang="nl-NL" sz="900" dirty="0"/>
              <a:t>mag niet veranderd</a:t>
            </a:r>
            <a:r>
              <a:rPr lang="nl-NL" sz="900" baseline="0" dirty="0"/>
              <a:t> worden. De lengte van de balk mag veranderen evenals de kleur van de balkjes. </a:t>
            </a:r>
            <a:endParaRPr lang="nl-NL" sz="90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900" dirty="0"/>
              <a:t>Witte Logo balk mag niet gescheiden worden van het</a:t>
            </a:r>
            <a:r>
              <a:rPr lang="nl-NL" sz="900" baseline="0" dirty="0"/>
              <a:t> lichtblauwe </a:t>
            </a:r>
            <a:r>
              <a:rPr lang="nl-NL" sz="900" baseline="0" dirty="0" err="1"/>
              <a:t>contentblok</a:t>
            </a:r>
            <a:r>
              <a:rPr lang="nl-NL" sz="900" baseline="0" dirty="0"/>
              <a:t>. Beide mogen samen wel verplaatst worden naar rechts.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900" baseline="0" dirty="0"/>
              <a:t>Foto op achtergrond mag gewijzigd worden mits het beeld voldoet aan de huisstijl (zie mint)</a:t>
            </a:r>
            <a:endParaRPr lang="nl-NL" sz="900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808709" y="647799"/>
            <a:ext cx="5832647" cy="612368"/>
          </a:xfrm>
          <a:solidFill>
            <a:srgbClr val="DA002F"/>
          </a:solidFill>
        </p:spPr>
        <p:txBody>
          <a:bodyPr wrap="none" anchor="ctr" anchorCtr="0">
            <a:noAutofit/>
          </a:bodyPr>
          <a:lstStyle>
            <a:lvl1pPr marL="0" indent="0">
              <a:buFontTx/>
              <a:buNone/>
              <a:defRPr sz="2800" b="1" i="1" u="none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voor tekst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4" hasCustomPrompt="1"/>
          </p:nvPr>
        </p:nvSpPr>
        <p:spPr>
          <a:xfrm>
            <a:off x="4600209" y="1367879"/>
            <a:ext cx="5553316" cy="612368"/>
          </a:xfrm>
          <a:solidFill>
            <a:srgbClr val="DA002F"/>
          </a:solidFill>
        </p:spPr>
        <p:txBody>
          <a:bodyPr wrap="none" anchor="ctr" anchorCtr="0">
            <a:noAutofit/>
          </a:bodyPr>
          <a:lstStyle>
            <a:lvl1pPr marL="0" indent="0">
              <a:buFontTx/>
              <a:buNone/>
              <a:defRPr sz="2800" b="1" i="1" u="none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voor tekst</a:t>
            </a:r>
            <a:endParaRPr lang="en-US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2" y="5762050"/>
            <a:ext cx="1599915" cy="27976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72" y="5762050"/>
            <a:ext cx="795181" cy="3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2281-3F85-4BA5-BDB4-C0FFCD786F3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70D8-4532-4A97-B7AE-3185E3C4BA7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16933" y="259508"/>
            <a:ext cx="10978945" cy="8032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6933" y="1198861"/>
            <a:ext cx="10978945" cy="442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20150" y="6229082"/>
            <a:ext cx="2688484" cy="2013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2281-3F85-4BA5-BDB4-C0FFCD786F3F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51470" y="6229082"/>
            <a:ext cx="3648657" cy="2013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98128" y="6229082"/>
            <a:ext cx="2688484" cy="2013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170D8-4532-4A97-B7AE-3185E3C4BA7B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0" y="5825641"/>
            <a:ext cx="11522075" cy="0"/>
          </a:xfrm>
          <a:prstGeom prst="line">
            <a:avLst/>
          </a:prstGeom>
          <a:ln w="25400">
            <a:solidFill>
              <a:srgbClr val="EE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3" y="6031151"/>
            <a:ext cx="1334027" cy="2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kern="1200">
          <a:solidFill>
            <a:srgbClr val="009CD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CD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Hans van Bemmel WND 2023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Modelleren</a:t>
            </a:r>
            <a:r>
              <a:rPr lang="en-US" dirty="0"/>
              <a:t>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met Nova (</a:t>
            </a:r>
            <a:r>
              <a:rPr lang="en-US" dirty="0" err="1"/>
              <a:t>vwo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45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F90A9-0D7A-5CAA-F4FF-71EC84B2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sz="3600" dirty="0"/>
            </a:br>
            <a:r>
              <a:rPr lang="nl-NL" sz="3600" dirty="0"/>
              <a:t>Syllabusherziening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A03CDF-DDCA-F812-65B9-D1A9482BF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Vraag voor publiek: </a:t>
            </a:r>
          </a:p>
          <a:p>
            <a:endParaRPr lang="nl-NL" dirty="0"/>
          </a:p>
          <a:p>
            <a:pPr lvl="1"/>
            <a:r>
              <a:rPr lang="nl-NL" dirty="0"/>
              <a:t>Welke termen, te gebruiken in modellen, staan in de syllabus, voor CE VWO vanaf 2025?</a:t>
            </a:r>
          </a:p>
        </p:txBody>
      </p:sp>
    </p:spTree>
    <p:extLst>
      <p:ext uri="{BB962C8B-B14F-4D97-AF65-F5344CB8AC3E}">
        <p14:creationId xmlns:p14="http://schemas.microsoft.com/office/powerpoint/2010/main" val="13509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96686-245A-BCFF-F8B8-36B7A73C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dirty="0"/>
            </a:br>
            <a:r>
              <a:rPr lang="nl-NL" sz="3600" dirty="0"/>
              <a:t>PO is verplicht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9BAC31-06D5-6D21-713E-03BDDEBC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Subdomein</a:t>
            </a:r>
            <a:r>
              <a:rPr lang="nl-NL" dirty="0"/>
              <a:t> I2: </a:t>
            </a:r>
          </a:p>
          <a:p>
            <a:pPr marL="0" indent="0">
              <a:buNone/>
            </a:pPr>
            <a:r>
              <a:rPr lang="nl-NL" dirty="0"/>
              <a:t>Modelstudie 32. De kandidaat kan in contexten die vallen binnen </a:t>
            </a:r>
            <a:r>
              <a:rPr lang="nl-NL" dirty="0" err="1"/>
              <a:t>subdomeinen</a:t>
            </a:r>
            <a:r>
              <a:rPr lang="nl-NL" dirty="0"/>
              <a:t> van het centraal examen onderzoek doen door middel van modelstudies en de modeluitkomsten analyseren en interpreteren. </a:t>
            </a:r>
          </a:p>
          <a:p>
            <a:endParaRPr lang="nl-NL" dirty="0"/>
          </a:p>
          <a:p>
            <a:r>
              <a:rPr lang="nl-NL" dirty="0"/>
              <a:t>Domeinen I1,I2, I3 staan in de kolom “Moet in SE”</a:t>
            </a:r>
          </a:p>
          <a:p>
            <a:endParaRPr lang="nl-NL" dirty="0"/>
          </a:p>
          <a:p>
            <a:r>
              <a:rPr lang="nl-NL" dirty="0"/>
              <a:t>Stedelijk Gymnasium Leiden: vier meetellende </a:t>
            </a:r>
            <a:r>
              <a:rPr lang="nl-NL" dirty="0" err="1"/>
              <a:t>PO’s</a:t>
            </a:r>
            <a:r>
              <a:rPr lang="nl-NL" dirty="0"/>
              <a:t> (ook een over stoffen en materialen)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53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CF839-8EFF-F0A3-75EE-0406502F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dirty="0"/>
            </a:br>
            <a:r>
              <a:rPr lang="nl-NL" sz="3600" dirty="0"/>
              <a:t>Leerlingen werken in tweetallen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AE1F34-28E7-D8B3-F7DD-8EDFA32CB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nl-NL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Originaliteit: 			10 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Model: 				20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Uitvoering onderzoek: 		20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Onderzoeksvraag en conclusie:	20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Inhoud presentatie: 		10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Uitvoering presentatie: 	10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Vraag aan de klas: 		10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33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163B2-321C-33FB-16AC-73C83FEC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dirty="0"/>
              <a:t>Voorbereiding en eisen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1305B6-750D-45A0-7B61-0F65A9D8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Klas 4 les en gesloten opdracht die meetelt, 1 uur</a:t>
            </a:r>
          </a:p>
          <a:p>
            <a:r>
              <a:rPr lang="nl-NL" sz="2400" dirty="0"/>
              <a:t>Klas 5 herhaling, opdracht in tweetallen studielast 15 uur, 8 lessen</a:t>
            </a:r>
          </a:p>
          <a:p>
            <a:r>
              <a:rPr lang="nl-NL" sz="2400" dirty="0"/>
              <a:t>Grote verschillen tussen groepjes (is in zekere zin goed…)</a:t>
            </a:r>
          </a:p>
          <a:p>
            <a:r>
              <a:rPr lang="nl-NL" sz="2400" dirty="0"/>
              <a:t>Moet in 2D, moet met meerdere krachten</a:t>
            </a:r>
          </a:p>
          <a:p>
            <a:r>
              <a:rPr lang="nl-NL" sz="2400" dirty="0"/>
              <a:t>Onderzoek is meer dan een enkele run</a:t>
            </a:r>
          </a:p>
          <a:p>
            <a:r>
              <a:rPr lang="nl-NL" sz="2400" dirty="0"/>
              <a:t>Eerst presentaties, nu vaker poster </a:t>
            </a:r>
          </a:p>
        </p:txBody>
      </p:sp>
    </p:spTree>
    <p:extLst>
      <p:ext uri="{BB962C8B-B14F-4D97-AF65-F5344CB8AC3E}">
        <p14:creationId xmlns:p14="http://schemas.microsoft.com/office/powerpoint/2010/main" val="5709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58019-2256-7683-C31F-C227672C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sz="3600" dirty="0"/>
            </a:br>
            <a:r>
              <a:rPr lang="nl-NL" sz="3600" dirty="0"/>
              <a:t>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EDACA-ED0A-C6DC-6C70-AAB78E8EC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Auto van schans is voor een zesje</a:t>
            </a:r>
          </a:p>
          <a:p>
            <a:r>
              <a:rPr lang="nl-NL" sz="2400" dirty="0"/>
              <a:t>Dieptepunt: maan…</a:t>
            </a:r>
          </a:p>
          <a:p>
            <a:r>
              <a:rPr lang="nl-NL" sz="2400" dirty="0"/>
              <a:t>Stuiteren van trap (</a:t>
            </a:r>
            <a:r>
              <a:rPr lang="nl-NL" sz="2400" dirty="0" err="1"/>
              <a:t>Entier</a:t>
            </a:r>
            <a:r>
              <a:rPr lang="nl-NL" sz="2400" dirty="0"/>
              <a:t>)</a:t>
            </a:r>
          </a:p>
          <a:p>
            <a:r>
              <a:rPr lang="nl-NL" sz="2400" dirty="0"/>
              <a:t>Roeien (kracht afwisselend wel en niet)</a:t>
            </a:r>
          </a:p>
          <a:p>
            <a:r>
              <a:rPr lang="nl-NL" sz="2400" dirty="0"/>
              <a:t>Dubbelster</a:t>
            </a:r>
          </a:p>
          <a:p>
            <a:r>
              <a:rPr lang="nl-NL" sz="2400" dirty="0"/>
              <a:t>Drie hemellichamen</a:t>
            </a:r>
          </a:p>
          <a:p>
            <a:r>
              <a:rPr lang="nl-NL" sz="2400" dirty="0"/>
              <a:t>String-spring-swing-</a:t>
            </a:r>
            <a:r>
              <a:rPr lang="nl-NL" sz="2400" dirty="0" err="1"/>
              <a:t>thing</a:t>
            </a:r>
            <a:endParaRPr lang="nl-NL" sz="2400" dirty="0"/>
          </a:p>
          <a:p>
            <a:r>
              <a:rPr lang="nl-NL" sz="2400" dirty="0"/>
              <a:t>Zwaartekrachtbiljart</a:t>
            </a:r>
          </a:p>
        </p:txBody>
      </p:sp>
    </p:spTree>
    <p:extLst>
      <p:ext uri="{BB962C8B-B14F-4D97-AF65-F5344CB8AC3E}">
        <p14:creationId xmlns:p14="http://schemas.microsoft.com/office/powerpoint/2010/main" val="25202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3B2A9-7550-C87B-A909-83FC1D18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F2E207C8-060A-6948-1904-35CE54A7A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5060" y="1"/>
            <a:ext cx="11392779" cy="6408438"/>
          </a:xfrm>
        </p:spPr>
      </p:pic>
    </p:spTree>
    <p:extLst>
      <p:ext uri="{BB962C8B-B14F-4D97-AF65-F5344CB8AC3E}">
        <p14:creationId xmlns:p14="http://schemas.microsoft.com/office/powerpoint/2010/main" val="26359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28382-E2BA-AC24-A4D0-033BF16D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BFD4CDE-5290-C888-440F-D4C6A5FA2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7531" y="71735"/>
            <a:ext cx="11505192" cy="6471670"/>
          </a:xfrm>
        </p:spPr>
      </p:pic>
    </p:spTree>
    <p:extLst>
      <p:ext uri="{BB962C8B-B14F-4D97-AF65-F5344CB8AC3E}">
        <p14:creationId xmlns:p14="http://schemas.microsoft.com/office/powerpoint/2010/main" val="2982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43A83-EFE4-DB19-F294-105EE6E1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E5EB35-324B-50AB-E97E-C51FCF022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79DFB6-5B22-84EF-C245-052A9BCD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0E5E6-0E8F-AF0E-4074-214B2D92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F59744-96D8-E5E1-15A6-29D99AE7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3C5AF3-B170-5A9D-5EB0-C3C29C676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E009F-2C04-F1A0-4C37-95FEAD19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5CA75-CFDA-FC3D-F9DB-00372C58B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AAB133-8F14-6A70-5E40-D2EF8A64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86B8-536F-4599-B90C-326DFFBD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sz="3600" dirty="0"/>
            </a:br>
            <a:r>
              <a:rPr lang="nl-NL" sz="3600" dirty="0"/>
              <a:t>Plan</a:t>
            </a:r>
            <a:br>
              <a:rPr lang="nl-NL" sz="3600" dirty="0"/>
            </a:br>
            <a:endParaRPr lang="nl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C332-3E5F-4A6D-98C3-0535A389D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Voorbeelden uit verschillende hoofdstukken Nova</a:t>
            </a:r>
          </a:p>
          <a:p>
            <a:r>
              <a:rPr lang="nl-NL" sz="2400" dirty="0"/>
              <a:t>Voorbeelden invulling PO door leerlingen op school Hans</a:t>
            </a:r>
          </a:p>
          <a:p>
            <a:r>
              <a:rPr lang="nl-NL" sz="2400" dirty="0"/>
              <a:t>Voorbeelden artikelen NVOX</a:t>
            </a:r>
          </a:p>
          <a:p>
            <a:endParaRPr lang="nl-NL" sz="2400" dirty="0"/>
          </a:p>
          <a:p>
            <a:r>
              <a:rPr lang="nl-NL" sz="2400" dirty="0"/>
              <a:t>In groepjes ideeën uitwisselen voorbeelden in klas en als PO</a:t>
            </a:r>
          </a:p>
          <a:p>
            <a:r>
              <a:rPr lang="nl-NL" sz="2400" dirty="0"/>
              <a:t>Beste ideeën per groepje plenair vertellen</a:t>
            </a:r>
          </a:p>
          <a:p>
            <a:endParaRPr lang="nl-NL" sz="2400" dirty="0"/>
          </a:p>
          <a:p>
            <a:r>
              <a:rPr lang="nl-NL" sz="2400" dirty="0"/>
              <a:t>Hoofdstuk Natuurwetten en Modellen</a:t>
            </a:r>
          </a:p>
          <a:p>
            <a:r>
              <a:rPr lang="nl-NL" sz="2400" dirty="0"/>
              <a:t>Discussie (mag ook tussendoor)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93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0DE7F0-ACA0-29B1-F1AA-FF569989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dirty="0"/>
            </a:br>
            <a:r>
              <a:rPr lang="nl-NL" sz="3600" dirty="0"/>
              <a:t>Hans’ hobby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9170E2-5117-CC1C-0589-CCF045D1A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Stukjes schrijven</a:t>
            </a:r>
          </a:p>
          <a:p>
            <a:r>
              <a:rPr lang="nl-NL" dirty="0"/>
              <a:t>Hier paar NVOX-stukjes met modellen</a:t>
            </a:r>
          </a:p>
          <a:p>
            <a:endParaRPr lang="nl-NL" dirty="0"/>
          </a:p>
          <a:p>
            <a:r>
              <a:rPr lang="nl-NL" dirty="0"/>
              <a:t>Vos en haas</a:t>
            </a:r>
          </a:p>
          <a:p>
            <a:r>
              <a:rPr lang="nl-NL" dirty="0"/>
              <a:t>Traagste trilling ter wereld</a:t>
            </a:r>
          </a:p>
          <a:p>
            <a:r>
              <a:rPr lang="nl-NL" dirty="0"/>
              <a:t>Tik! en Boem!</a:t>
            </a:r>
          </a:p>
          <a:p>
            <a:r>
              <a:rPr lang="nl-NL" dirty="0"/>
              <a:t>Van een helling</a:t>
            </a:r>
          </a:p>
        </p:txBody>
      </p:sp>
    </p:spTree>
    <p:extLst>
      <p:ext uri="{BB962C8B-B14F-4D97-AF65-F5344CB8AC3E}">
        <p14:creationId xmlns:p14="http://schemas.microsoft.com/office/powerpoint/2010/main" val="5106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AF44F-34B9-DBA9-624E-15A16FDB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BDC0D5-0A53-9DC2-67BB-6FB8C1A2C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CEB465-0124-27CB-CC2C-A97E4B83D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39F23-A86E-D617-B60B-4D357273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692EC0-40A8-FB39-FDBC-E22153F54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64BDBCC-74F9-6966-22AA-7F02B871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9802" y="-1012884"/>
            <a:ext cx="13320996" cy="7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F36DD-6275-8E4E-39E8-ACBB0D53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sz="3600" dirty="0"/>
            </a:br>
            <a:r>
              <a:rPr lang="nl-NL" sz="3600" dirty="0"/>
              <a:t>Opdracht deelnemers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773CD-30C3-BA75-7A74-E982AFBD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Vertel elkaar over voorbeelden van modelleren laten zien in de les</a:t>
            </a:r>
          </a:p>
          <a:p>
            <a:r>
              <a:rPr lang="nl-NL" sz="2400" dirty="0"/>
              <a:t>Kies een voorbeeld om ‘klassikaal’ te delen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Vertel elkaar over SE modelleren</a:t>
            </a:r>
          </a:p>
          <a:p>
            <a:r>
              <a:rPr lang="nl-NL" sz="2400" dirty="0"/>
              <a:t>Wat wil de groep plenair delen?</a:t>
            </a:r>
          </a:p>
        </p:txBody>
      </p:sp>
    </p:spTree>
    <p:extLst>
      <p:ext uri="{BB962C8B-B14F-4D97-AF65-F5344CB8AC3E}">
        <p14:creationId xmlns:p14="http://schemas.microsoft.com/office/powerpoint/2010/main" val="23789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63092-6EC4-1FA8-8D6E-C1FBBB6F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dirty="0"/>
            </a:br>
            <a:r>
              <a:rPr lang="nl-NL" sz="3600" dirty="0"/>
              <a:t>Laatste hoofdstuk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01DD33-77C9-3421-5723-253C52149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Natuurwetten en modellen</a:t>
            </a:r>
          </a:p>
          <a:p>
            <a:r>
              <a:rPr lang="nl-NL" sz="2400" dirty="0"/>
              <a:t>Oefenen examen (onderwerpen komen terug) én nadenken over ‘wat is gemeenschappelijk’</a:t>
            </a:r>
          </a:p>
          <a:p>
            <a:r>
              <a:rPr lang="nl-NL" sz="2400" dirty="0"/>
              <a:t>Paragraaf 1 Schaalwetten</a:t>
            </a:r>
          </a:p>
          <a:p>
            <a:pPr lvl="1"/>
            <a:r>
              <a:rPr lang="nl-NL" sz="2400" dirty="0"/>
              <a:t>Lopen over steentjes</a:t>
            </a:r>
          </a:p>
          <a:p>
            <a:pPr lvl="1"/>
            <a:r>
              <a:rPr lang="nl-NL" sz="2400" dirty="0"/>
              <a:t>Warmte weg via oppervlak, productie in volume</a:t>
            </a:r>
          </a:p>
          <a:p>
            <a:r>
              <a:rPr lang="nl-NL" sz="2400" dirty="0"/>
              <a:t>Paragraaf 3 Behoudswetten</a:t>
            </a:r>
          </a:p>
          <a:p>
            <a:pPr lvl="1"/>
            <a:r>
              <a:rPr lang="nl-NL" sz="2400" dirty="0"/>
              <a:t>Perken mogelijkheden in</a:t>
            </a:r>
          </a:p>
          <a:p>
            <a:r>
              <a:rPr lang="nl-NL" sz="2400" dirty="0"/>
              <a:t>Ook voorbeelden/ oefeningen computermodellen</a:t>
            </a:r>
          </a:p>
          <a:p>
            <a:endParaRPr lang="nl-NL" sz="2400" dirty="0"/>
          </a:p>
          <a:p>
            <a:pPr marL="457200" lvl="1" indent="0">
              <a:buNone/>
            </a:pPr>
            <a:endParaRPr lang="nl-NL" sz="2400" dirty="0"/>
          </a:p>
          <a:p>
            <a:pPr lvl="1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827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9A0EB-59FF-5EEB-03A4-E0893B82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21EAC31-6A33-2683-977B-4E3165DCF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11573" y="-144289"/>
            <a:ext cx="12177266" cy="6849712"/>
          </a:xfrm>
        </p:spPr>
      </p:pic>
    </p:spTree>
    <p:extLst>
      <p:ext uri="{BB962C8B-B14F-4D97-AF65-F5344CB8AC3E}">
        <p14:creationId xmlns:p14="http://schemas.microsoft.com/office/powerpoint/2010/main" val="33727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C3EE9-C6B2-1CF0-F2C2-DA27F36D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sz="3600" dirty="0"/>
            </a:br>
            <a:r>
              <a:rPr lang="nl-NL" sz="3600" dirty="0"/>
              <a:t>Plannen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F142A-6E04-BDFA-C8F3-7C789E6C8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Hans: NVOX-stukjes: boekje, met opdrachten (eerst boek columns)</a:t>
            </a:r>
          </a:p>
          <a:p>
            <a:r>
              <a:rPr lang="nl-NL" sz="2400" dirty="0"/>
              <a:t>School </a:t>
            </a:r>
          </a:p>
          <a:p>
            <a:pPr lvl="1"/>
            <a:r>
              <a:rPr lang="nl-NL" sz="2400" dirty="0"/>
              <a:t>verplicht wisselen van partner</a:t>
            </a:r>
          </a:p>
          <a:p>
            <a:pPr lvl="1"/>
            <a:r>
              <a:rPr lang="nl-NL" sz="2400" dirty="0"/>
              <a:t>meer voorbeelden, ook uit NVOX</a:t>
            </a:r>
          </a:p>
          <a:p>
            <a:pPr lvl="1"/>
            <a:r>
              <a:rPr lang="nl-NL" sz="2400" dirty="0"/>
              <a:t>in de herhalingslessen differentiatie (tafelgroepjes)</a:t>
            </a:r>
          </a:p>
          <a:p>
            <a:r>
              <a:rPr lang="nl-NL" sz="2400" dirty="0"/>
              <a:t>Nova:</a:t>
            </a:r>
          </a:p>
          <a:p>
            <a:pPr lvl="1"/>
            <a:r>
              <a:rPr lang="nl-NL" sz="2400" dirty="0"/>
              <a:t>Syllabusherziening: Als … dan … </a:t>
            </a:r>
            <a:r>
              <a:rPr lang="nl-NL" sz="2400" dirty="0" err="1"/>
              <a:t>Eindals</a:t>
            </a:r>
            <a:r>
              <a:rPr lang="nl-NL" sz="2400" dirty="0"/>
              <a:t>, OF, EN, Teken, Abs (af)</a:t>
            </a:r>
          </a:p>
          <a:p>
            <a:pPr lvl="1"/>
            <a:r>
              <a:rPr lang="nl-NL" sz="2400" dirty="0"/>
              <a:t>Opgaven indelen per niveau, herhalingsopgaven</a:t>
            </a:r>
          </a:p>
          <a:p>
            <a:pPr lvl="1"/>
            <a:r>
              <a:rPr lang="nl-NL" sz="2400" dirty="0"/>
              <a:t>Andere wensen uit de markt: apart boek SE-onderwerpen</a:t>
            </a:r>
          </a:p>
          <a:p>
            <a:pPr lvl="1"/>
            <a:endParaRPr lang="nl-NL" sz="2400" dirty="0"/>
          </a:p>
          <a:p>
            <a:pPr marL="457200" lvl="1" indent="0">
              <a:buNone/>
            </a:pPr>
            <a:endParaRPr lang="nl-NL" sz="2400" dirty="0"/>
          </a:p>
          <a:p>
            <a:pPr lvl="1"/>
            <a:endParaRPr lang="nl-NL" sz="2400" dirty="0"/>
          </a:p>
          <a:p>
            <a:pPr lvl="1"/>
            <a:endParaRPr lang="nl-NL" sz="2400" dirty="0"/>
          </a:p>
          <a:p>
            <a:endParaRPr lang="nl-NL" sz="2400" dirty="0"/>
          </a:p>
          <a:p>
            <a:pPr marL="457200" lvl="1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259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FF40-424B-45F4-9489-F5AA965E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sz="3600" dirty="0"/>
            </a:br>
            <a:r>
              <a:rPr lang="nl-NL" sz="3600" dirty="0"/>
              <a:t>Waar kennen we elkaar van?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FFD36-4292-46FF-92E1-B429D5E21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Les op Stedelijk Gymnasium Leiden</a:t>
            </a:r>
          </a:p>
          <a:p>
            <a:r>
              <a:rPr lang="nl-NL" sz="2400" dirty="0"/>
              <a:t>Vakdidactiek, </a:t>
            </a:r>
            <a:r>
              <a:rPr lang="nl-NL" sz="2400" dirty="0" err="1"/>
              <a:t>quantumcursussen</a:t>
            </a:r>
            <a:endParaRPr lang="nl-NL" sz="2400" dirty="0"/>
          </a:p>
          <a:p>
            <a:r>
              <a:rPr lang="nl-NL" sz="2400" dirty="0"/>
              <a:t>Coaching</a:t>
            </a:r>
          </a:p>
          <a:p>
            <a:r>
              <a:rPr lang="nl-NL" sz="2400" dirty="0"/>
              <a:t>Modules Natuurwetten en Modellen en Quantumwereld</a:t>
            </a:r>
          </a:p>
          <a:p>
            <a:r>
              <a:rPr lang="nl-NL" sz="2400" dirty="0"/>
              <a:t>Quantumlesjes (met Lodewijk Koopman), artikelen NVOX</a:t>
            </a:r>
          </a:p>
          <a:p>
            <a:r>
              <a:rPr lang="nl-NL" sz="2400" dirty="0"/>
              <a:t>Columns </a:t>
            </a:r>
            <a:r>
              <a:rPr lang="nl-NL" sz="2400" dirty="0" err="1"/>
              <a:t>NTvN</a:t>
            </a:r>
            <a:r>
              <a:rPr lang="nl-NL" sz="2400" dirty="0"/>
              <a:t> </a:t>
            </a:r>
            <a:r>
              <a:rPr lang="nl-NL" sz="2400" i="1" dirty="0"/>
              <a:t>Bij de les</a:t>
            </a:r>
          </a:p>
          <a:p>
            <a:r>
              <a:rPr lang="nl-NL" sz="2400" dirty="0"/>
              <a:t>Weerleggen rapport daling niveau wis- en natuurkunde</a:t>
            </a:r>
          </a:p>
          <a:p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0C7326-4981-6536-8296-1161D1F8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469" y="71734"/>
            <a:ext cx="1785739" cy="42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BDBE1-8E6F-D7FF-0787-4F07F01D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3E333C-4B2A-2707-8E7E-67426CE14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D969DA-4967-D5F3-44F8-6FD16BADB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3AEB2-984F-8C13-027D-B62D48FE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l-NL" sz="3600" dirty="0"/>
            </a:br>
            <a:r>
              <a:rPr lang="nl-NL" sz="3600" dirty="0"/>
              <a:t>Coach 7 in verschillende hoofdstukken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2C0DE0-8E3B-08ED-B672-6DCD89949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Eerste keer hoofdstuk 2 klas 2 (krachten) (hoofdstuk 1 cyclus)</a:t>
            </a:r>
          </a:p>
          <a:p>
            <a:r>
              <a:rPr lang="nl-NL" sz="2400" dirty="0"/>
              <a:t>Daarna in hoofdstukken over energie, trillingen, elektromagnetisme, gravitatie en bij radioactiviteit, in slothoofdstuk Natuurwetten en Modellen</a:t>
            </a:r>
          </a:p>
          <a:p>
            <a:r>
              <a:rPr lang="nl-NL" sz="2400" dirty="0"/>
              <a:t>Deel van de uitleg én om ‘er in te blijven’</a:t>
            </a:r>
          </a:p>
          <a:p>
            <a:r>
              <a:rPr lang="nl-NL" sz="2400" dirty="0"/>
              <a:t>Opgave energie</a:t>
            </a:r>
          </a:p>
          <a:p>
            <a:r>
              <a:rPr lang="nl-NL" sz="2400" dirty="0"/>
              <a:t>Voorbeeldopgave elektrisch veld</a:t>
            </a:r>
          </a:p>
          <a:p>
            <a:r>
              <a:rPr lang="nl-NL" sz="2400" dirty="0"/>
              <a:t>Opgave lorentzkracht</a:t>
            </a:r>
          </a:p>
        </p:txBody>
      </p:sp>
    </p:spTree>
    <p:extLst>
      <p:ext uri="{BB962C8B-B14F-4D97-AF65-F5344CB8AC3E}">
        <p14:creationId xmlns:p14="http://schemas.microsoft.com/office/powerpoint/2010/main" val="5276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17558-FD30-C6AD-EE1B-63CC3F92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CEA4F-5805-AEDD-AE91-255BD5550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6EA804-23B1-3E8B-7B2A-0D04F30AE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B2CEF-10C3-0587-DF6F-B372839D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486329-687F-281E-C07E-631B85DAE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30AA43-41DD-ED9A-4AF5-45E8147E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21736-0945-CEEE-5E3F-2E20C686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dirty="0"/>
              <a:t>Velden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98015-946D-DDFC-77FE-6725AECDB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Deeltje in homogeen elektrisch veld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DF821D-7865-EB08-EFD2-0C0AE21E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" y="0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9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94885-259C-2B24-2408-62D26B8A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D28A71B-0DC0-F03A-767F-DE3944AFD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5059" y="1"/>
            <a:ext cx="11777134" cy="6624638"/>
          </a:xfrm>
        </p:spPr>
      </p:pic>
    </p:spTree>
    <p:extLst>
      <p:ext uri="{BB962C8B-B14F-4D97-AF65-F5344CB8AC3E}">
        <p14:creationId xmlns:p14="http://schemas.microsoft.com/office/powerpoint/2010/main" val="25129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lmberg (1)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Malmberg VO</Template>
  <TotalTime>9310</TotalTime>
  <Words>570</Words>
  <Application>Microsoft Office PowerPoint</Application>
  <PresentationFormat>Aangepast</PresentationFormat>
  <Paragraphs>111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Kantoorthema</vt:lpstr>
      <vt:lpstr>PowerPoint-presentatie</vt:lpstr>
      <vt:lpstr> Plan </vt:lpstr>
      <vt:lpstr> Waar kennen we elkaar van?</vt:lpstr>
      <vt:lpstr>PowerPoint-presentatie</vt:lpstr>
      <vt:lpstr> Coach 7 in verschillende hoofdstukken</vt:lpstr>
      <vt:lpstr>PowerPoint-presentatie</vt:lpstr>
      <vt:lpstr>PowerPoint-presentatie</vt:lpstr>
      <vt:lpstr>Velden</vt:lpstr>
      <vt:lpstr>PowerPoint-presentatie</vt:lpstr>
      <vt:lpstr> Syllabusherziening</vt:lpstr>
      <vt:lpstr> PO is verplicht</vt:lpstr>
      <vt:lpstr> Leerlingen werken in tweetallen</vt:lpstr>
      <vt:lpstr>Voorbereiding en eisen</vt:lpstr>
      <vt:lpstr> Voorbeelden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 Hans’ hobby</vt:lpstr>
      <vt:lpstr>PowerPoint-presentatie</vt:lpstr>
      <vt:lpstr>PowerPoint-presentatie</vt:lpstr>
      <vt:lpstr> Opdracht deelnemers</vt:lpstr>
      <vt:lpstr> Laatste hoofdstuk</vt:lpstr>
      <vt:lpstr>PowerPoint-presentatie</vt:lpstr>
      <vt:lpstr> Plannen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Bernadette Kruijver</dc:creator>
  <cp:lastModifiedBy>Bemmel , Hans van</cp:lastModifiedBy>
  <cp:revision>14</cp:revision>
  <cp:lastPrinted>2022-12-16T10:37:30Z</cp:lastPrinted>
  <dcterms:created xsi:type="dcterms:W3CDTF">2022-12-14T19:06:57Z</dcterms:created>
  <dcterms:modified xsi:type="dcterms:W3CDTF">2023-12-15T08:03:06Z</dcterms:modified>
</cp:coreProperties>
</file>